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16" r:id="rId1"/>
  </p:sldMasterIdLst>
  <p:sldIdLst>
    <p:sldId id="256" r:id="rId2"/>
    <p:sldId id="289" r:id="rId3"/>
    <p:sldId id="290" r:id="rId4"/>
    <p:sldId id="291" r:id="rId5"/>
    <p:sldId id="293" r:id="rId6"/>
    <p:sldId id="294" r:id="rId7"/>
    <p:sldId id="295"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5" d="100"/>
          <a:sy n="75" d="100"/>
        </p:scale>
        <p:origin x="-1152"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8" name="عنصر نائب للتاريخ 27"/>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17" name="عنصر نائب للتذييل 16"/>
          <p:cNvSpPr>
            <a:spLocks noGrp="1"/>
          </p:cNvSpPr>
          <p:nvPr>
            <p:ph type="ftr" sz="quarter" idx="11"/>
          </p:nvPr>
        </p:nvSpPr>
        <p:spPr/>
        <p:txBody>
          <a:bodyPr/>
          <a:lstStyle>
            <a:extLst/>
          </a:lstStyle>
          <a:p>
            <a:endParaRPr lang="ar-SA"/>
          </a:p>
        </p:txBody>
      </p:sp>
      <p:sp>
        <p:nvSpPr>
          <p:cNvPr id="29" name="عنصر نائب لرقم الشريحة 28"/>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32" name="مستطيل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مستطيل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مستطيل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مستطيل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مستطيل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عنوان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56" name="مستطيل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مستطيل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مستطيل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مستطيل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981200" cy="5851525"/>
          </a:xfrm>
        </p:spPr>
        <p:txBody>
          <a:bodyPr vert="eaVert" anchor="ct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58674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4" name="شكل حر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شكل حر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شكل حر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شكل حر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شكل حر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شكل حر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شكل حر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شكل حر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شكل حر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شكل حر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شكل حر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شكل حر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شكل حر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شكل حر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شكل حر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عنصر نائب للنص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7" name="مستطيل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ar-SA" smtClean="0"/>
              <a:t>انقر لتحرير نمط العنوان الرئيسي</a:t>
            </a:r>
            <a:endParaRPr kumimoji="0" lang="en-US"/>
          </a:p>
        </p:txBody>
      </p:sp>
      <p:sp>
        <p:nvSpPr>
          <p:cNvPr id="8" name="مستطيل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مستطيل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ستطيل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2064"/>
            <a:ext cx="8229600" cy="9144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5" name="مستطيل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504824" y="512064"/>
            <a:ext cx="7772400" cy="914400"/>
          </a:xfrm>
        </p:spPr>
        <p:txBody>
          <a:bodyPr anchor="t"/>
          <a:lstStyle>
            <a:lvl1pPr>
              <a:defRPr sz="400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16" name="مستطيل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مستطيل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مستطيل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مستطيل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مستطيل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مستطيل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مستطيل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مستطيل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مستطيل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7772400" cy="914400"/>
          </a:xfrm>
        </p:spPr>
        <p:txBody>
          <a:bodyPr/>
          <a:lstStyle>
            <a:lvl1pPr>
              <a:defRPr sz="4000" cap="none" baseline="0"/>
            </a:lvl1pPr>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273050"/>
            <a:ext cx="8229600" cy="1162050"/>
          </a:xfrm>
        </p:spPr>
        <p:txBody>
          <a:bodyPr anchor="ctr"/>
          <a:lstStyle>
            <a:lvl1pPr algn="l">
              <a:buNone/>
              <a:defRPr sz="3600" b="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8" name="مستطيل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رابط مستقيم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مجموعة 9"/>
          <p:cNvGrpSpPr/>
          <p:nvPr/>
        </p:nvGrpSpPr>
        <p:grpSpPr>
          <a:xfrm rot="5400000">
            <a:off x="8514581" y="1219200"/>
            <a:ext cx="132763" cy="128466"/>
            <a:chOff x="6668087" y="1297746"/>
            <a:chExt cx="161840" cy="156602"/>
          </a:xfrm>
        </p:grpSpPr>
        <p:cxnSp>
          <p:nvCxnSpPr>
            <p:cNvPr id="15" name="رابط مستقيم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رابط مستقيم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رابط مستقيم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عنوان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ar-SA" smtClean="0"/>
              <a:t>انقر فوق الرمز لإضافة صورة</a:t>
            </a:r>
            <a:endParaRPr kumimoji="0" lang="en-US"/>
          </a:p>
        </p:txBody>
      </p:sp>
      <p:sp>
        <p:nvSpPr>
          <p:cNvPr id="4" name="عنصر نائب للنص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grpSp>
        <p:nvGrpSpPr>
          <p:cNvPr id="14" name="مجموعة 13"/>
          <p:cNvGrpSpPr/>
          <p:nvPr/>
        </p:nvGrpSpPr>
        <p:grpSpPr>
          <a:xfrm rot="5400000">
            <a:off x="8666981" y="1371600"/>
            <a:ext cx="132763" cy="128466"/>
            <a:chOff x="6668087" y="1297746"/>
            <a:chExt cx="161840" cy="156602"/>
          </a:xfrm>
        </p:grpSpPr>
        <p:cxnSp>
          <p:nvCxnSpPr>
            <p:cNvPr id="11" name="رابط مستقيم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رابط مستقيم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رابط مستقيم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مجموعة 17"/>
          <p:cNvGrpSpPr/>
          <p:nvPr/>
        </p:nvGrpSpPr>
        <p:grpSpPr>
          <a:xfrm rot="5400000">
            <a:off x="8320088" y="1474763"/>
            <a:ext cx="132763" cy="128466"/>
            <a:chOff x="6668087" y="1297746"/>
            <a:chExt cx="161840" cy="156602"/>
          </a:xfrm>
        </p:grpSpPr>
        <p:cxnSp>
          <p:nvCxnSpPr>
            <p:cNvPr id="19" name="رابط مستقيم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رابط مستقيم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رابط مستقيم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عنصر نائب للتاريخ 4"/>
          <p:cNvSpPr>
            <a:spLocks noGrp="1"/>
          </p:cNvSpPr>
          <p:nvPr>
            <p:ph type="dt" sz="half" idx="10"/>
          </p:nvPr>
        </p:nvSpPr>
        <p:spPr>
          <a:xfrm>
            <a:off x="6477000" y="55499"/>
            <a:ext cx="2133600" cy="365125"/>
          </a:xfrm>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a:xfrm>
            <a:off x="914400" y="55499"/>
            <a:ext cx="5562600" cy="365125"/>
          </a:xfrm>
        </p:spPr>
        <p:txBody>
          <a:bodyPr/>
          <a:lstStyle>
            <a:extLst/>
          </a:lstStyle>
          <a:p>
            <a:endParaRPr lang="ar-SA"/>
          </a:p>
        </p:txBody>
      </p:sp>
      <p:sp>
        <p:nvSpPr>
          <p:cNvPr id="7" name="عنصر نائب لرقم الشريحة 6"/>
          <p:cNvSpPr>
            <a:spLocks noGrp="1"/>
          </p:cNvSpPr>
          <p:nvPr>
            <p:ph type="sldNum" sz="quarter" idx="12"/>
          </p:nvPr>
        </p:nvSpPr>
        <p:spPr>
          <a:xfrm>
            <a:off x="8610600" y="55499"/>
            <a:ext cx="457200" cy="365125"/>
          </a:xfrm>
        </p:spPr>
        <p:txBody>
          <a:bodyPr/>
          <a:lstStyle>
            <a:extLst/>
          </a:lstStyle>
          <a:p>
            <a:fld id="{A8A5026E-6CB4-4516-AF61-D4DDAD61676F}"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مستطيل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مستطيل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مستطيل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مستطيل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مستطيل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عنصر نائب للعنوان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0D6A155-5C99-47AA-BA48-8E11419D2EE5}" type="datetimeFigureOut">
              <a:rPr lang="ar-SA" smtClean="0"/>
              <a:pPr/>
              <a:t>06/04/1440</a:t>
            </a:fld>
            <a:endParaRPr lang="ar-SA"/>
          </a:p>
        </p:txBody>
      </p:sp>
      <p:sp>
        <p:nvSpPr>
          <p:cNvPr id="3" name="عنصر نائب للتذييل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SA"/>
          </a:p>
        </p:txBody>
      </p:sp>
      <p:sp>
        <p:nvSpPr>
          <p:cNvPr id="23" name="عنصر نائب لرقم الشريحة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8A5026E-6CB4-4516-AF61-D4DDAD61676F}"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66800" y="1752600"/>
            <a:ext cx="7175351" cy="1793167"/>
          </a:xfrm>
        </p:spPr>
        <p:txBody>
          <a:bodyPr/>
          <a:lstStyle/>
          <a:p>
            <a:pPr algn="ctr"/>
            <a:r>
              <a:rPr lang="ar-IQ" smtClean="0"/>
              <a:t>المحاضرة </a:t>
            </a:r>
            <a:r>
              <a:rPr lang="ar-IQ" smtClean="0"/>
              <a:t>السابعة </a:t>
            </a:r>
            <a:r>
              <a:rPr lang="ar-IQ" dirty="0" smtClean="0"/>
              <a:t/>
            </a:r>
            <a:br>
              <a:rPr lang="ar-IQ" dirty="0" smtClean="0"/>
            </a:br>
            <a:r>
              <a:rPr lang="ar-IQ" dirty="0" smtClean="0"/>
              <a:t>الاختبارات</a:t>
            </a:r>
            <a:endParaRPr lang="ar-SA" dirty="0"/>
          </a:p>
        </p:txBody>
      </p:sp>
      <p:sp>
        <p:nvSpPr>
          <p:cNvPr id="3" name="عنوان فرعي 2"/>
          <p:cNvSpPr>
            <a:spLocks noGrp="1"/>
          </p:cNvSpPr>
          <p:nvPr>
            <p:ph type="subTitle" idx="1"/>
          </p:nvPr>
        </p:nvSpPr>
        <p:spPr>
          <a:xfrm>
            <a:off x="1981200" y="3962400"/>
            <a:ext cx="5637010" cy="882119"/>
          </a:xfrm>
        </p:spPr>
        <p:txBody>
          <a:bodyPr/>
          <a:lstStyle/>
          <a:p>
            <a:pPr algn="ctr"/>
            <a:r>
              <a:rPr lang="ar-IQ" dirty="0" smtClean="0"/>
              <a:t>المرحلة الثانية</a:t>
            </a:r>
            <a:endParaRPr lang="ar-SA" dirty="0"/>
          </a:p>
        </p:txBody>
      </p:sp>
    </p:spTree>
    <p:extLst>
      <p:ext uri="{BB962C8B-B14F-4D97-AF65-F5344CB8AC3E}">
        <p14:creationId xmlns="" xmlns:p14="http://schemas.microsoft.com/office/powerpoint/2010/main" val="2432472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620000" cy="5897880"/>
          </a:xfrm>
        </p:spPr>
        <p:txBody>
          <a:bodyPr>
            <a:normAutofit fontScale="70000" lnSpcReduction="20000"/>
          </a:bodyPr>
          <a:lstStyle/>
          <a:p>
            <a:r>
              <a:rPr lang="en-US" dirty="0"/>
              <a:t>5 </a:t>
            </a:r>
            <a:r>
              <a:rPr lang="ar-SA" dirty="0"/>
              <a:t>لابد أن يكون التقويم عملية مستمرة لا تأتي في نهاية العام الدراسي فقط بل لابد أن تتم بطريقة مستمرة ومنظمة </a:t>
            </a:r>
            <a:endParaRPr lang="en-US" dirty="0"/>
          </a:p>
          <a:p>
            <a:r>
              <a:rPr lang="ar-SA" dirty="0"/>
              <a:t>تقويم المعلم لتلاميذه : يعتبر تقويم المعلم لتلاميذه من أهم ميادين التقويم التربوي إن لم يكن أهمها جميعا فالمعلم يلجأ إلى تقويم تلاميذه للحصول على معلومات وملاحظات متعددة عن هؤلاء التلاميذ من حيث مستوياتهم التحصيلية والعقلية المختلفة وذلك حتى يستخدمها في توجيه عملية التعلم التوجيه السليم ويمكن تلخيص الأهداف التي يحاول المعلم تحقيقها من تقويمه لتلاميذه في النواحي الآتية:</a:t>
            </a:r>
            <a:endParaRPr lang="en-US" dirty="0"/>
          </a:p>
          <a:p>
            <a:r>
              <a:rPr lang="en-US" dirty="0"/>
              <a:t>-1 </a:t>
            </a:r>
            <a:r>
              <a:rPr lang="ar-SA" dirty="0"/>
              <a:t>تقويم التحصيل الدراسي</a:t>
            </a:r>
            <a:r>
              <a:rPr lang="en-US" dirty="0"/>
              <a:t>. </a:t>
            </a:r>
          </a:p>
          <a:p>
            <a:r>
              <a:rPr lang="en-US" dirty="0"/>
              <a:t>-2 </a:t>
            </a:r>
            <a:r>
              <a:rPr lang="ar-SA" dirty="0"/>
              <a:t>تتبع النمو وتقويمه </a:t>
            </a:r>
            <a:endParaRPr lang="en-US" dirty="0"/>
          </a:p>
          <a:p>
            <a:r>
              <a:rPr lang="en-US" dirty="0"/>
              <a:t>3 </a:t>
            </a:r>
            <a:r>
              <a:rPr lang="ar-IQ" dirty="0"/>
              <a:t>-</a:t>
            </a:r>
            <a:r>
              <a:rPr lang="ar-SA" dirty="0"/>
              <a:t>دراسة شخصية التلاميذ من جميع أبعادها دراسة موضوعية لكي تساعده على التنبؤ بسلوكهم في مختلف المواقف المستقبلية وسوف نتعرض في هذا البحث بالدراسة للبند الأول وهو تقويم التحصيل الدراسي </a:t>
            </a:r>
            <a:endParaRPr lang="en-US" dirty="0"/>
          </a:p>
          <a:p>
            <a:r>
              <a:rPr lang="ar-IQ" dirty="0"/>
              <a:t>4- </a:t>
            </a:r>
            <a:r>
              <a:rPr lang="ar-SA" dirty="0"/>
              <a:t>وسائل تقويم التحصيل الدراسي : تعتبر الامتحانات التحريرية من أهم وسائل تقويم التحصيل الدراسي وهي الامتحانات التي يراد بها تقويم تحصيل التلاميذ في نهاية كل فصل و هي أيضا امتحانات النقل و الشهادات و تعتبر من أهم وسائل تقويم التحصيل</a:t>
            </a:r>
            <a:r>
              <a:rPr lang="ar-SA" b="1" dirty="0"/>
              <a:t> </a:t>
            </a:r>
            <a:r>
              <a:rPr lang="ar-SA" dirty="0"/>
              <a:t>وتحديد مستوى التلاميذ</a:t>
            </a:r>
          </a:p>
        </p:txBody>
      </p:sp>
    </p:spTree>
    <p:extLst>
      <p:ext uri="{BB962C8B-B14F-4D97-AF65-F5344CB8AC3E}">
        <p14:creationId xmlns="" xmlns:p14="http://schemas.microsoft.com/office/powerpoint/2010/main" val="953723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086600" cy="5212080"/>
          </a:xfrm>
        </p:spPr>
        <p:txBody>
          <a:bodyPr>
            <a:normAutofit fontScale="85000" lnSpcReduction="20000"/>
          </a:bodyPr>
          <a:lstStyle/>
          <a:p>
            <a:r>
              <a:rPr lang="ar-SA" b="1" dirty="0"/>
              <a:t>خطوات عملية التقويم التربوي:-</a:t>
            </a:r>
            <a:endParaRPr lang="en-US" dirty="0"/>
          </a:p>
          <a:p>
            <a:r>
              <a:rPr lang="ar-SA" dirty="0"/>
              <a:t>1- تحديد الأهداف التربوية في صورة أهداف تعليمية مصاغة في عبارة سلوكية إجرائية.</a:t>
            </a:r>
            <a:endParaRPr lang="en-US" dirty="0"/>
          </a:p>
          <a:p>
            <a:r>
              <a:rPr lang="ar-SA" dirty="0"/>
              <a:t>2- جمع البيانات عن سلوك التلميذ لكل هدف من الأهداف التربوية .</a:t>
            </a:r>
            <a:endParaRPr lang="en-US" dirty="0"/>
          </a:p>
          <a:p>
            <a:r>
              <a:rPr lang="ar-SA" dirty="0"/>
              <a:t>3- إصدار الحكم واتخاذ القرارات في ضوء المقارنة بين البيانات التي يحصل عليها المعلم من أدوات التقويم والأهداف التربوية المحددة</a:t>
            </a:r>
            <a:endParaRPr lang="en-US" dirty="0"/>
          </a:p>
          <a:p>
            <a:r>
              <a:rPr lang="ar-SA" b="1" dirty="0"/>
              <a:t>أدوات التقويم:</a:t>
            </a:r>
            <a:endParaRPr lang="en-US" dirty="0"/>
          </a:p>
          <a:p>
            <a:r>
              <a:rPr lang="ar-SA" dirty="0"/>
              <a:t>1- الاختبارات 2- القياس  3- الملاحظة الشخصية  4-الاستفتاء  5- دراسة الحالة  6- دراسة </a:t>
            </a:r>
            <a:endParaRPr lang="en-US" dirty="0"/>
          </a:p>
          <a:p>
            <a:r>
              <a:rPr lang="ar-SA" dirty="0"/>
              <a:t>المهنة  7- المقابلة الشخصية  8-التصوير السينمائي   9-التحليل الحركي</a:t>
            </a:r>
          </a:p>
        </p:txBody>
      </p:sp>
    </p:spTree>
    <p:extLst>
      <p:ext uri="{BB962C8B-B14F-4D97-AF65-F5344CB8AC3E}">
        <p14:creationId xmlns="" xmlns:p14="http://schemas.microsoft.com/office/powerpoint/2010/main" val="497327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543800" cy="5897880"/>
          </a:xfrm>
        </p:spPr>
        <p:txBody>
          <a:bodyPr>
            <a:normAutofit fontScale="77500" lnSpcReduction="20000"/>
          </a:bodyPr>
          <a:lstStyle/>
          <a:p>
            <a:r>
              <a:rPr lang="ar-SA" b="1" dirty="0"/>
              <a:t>الفرق بين التقويم والقياس:</a:t>
            </a:r>
            <a:endParaRPr lang="en-US" dirty="0"/>
          </a:p>
          <a:p>
            <a:r>
              <a:rPr lang="ar-SA" dirty="0"/>
              <a:t>يختلف التقويم عن القياس فيما يلي:</a:t>
            </a:r>
            <a:endParaRPr lang="en-US" dirty="0"/>
          </a:p>
          <a:p>
            <a:r>
              <a:rPr lang="ar-SA" dirty="0"/>
              <a:t>1- التقويم عملية شاملة فتقويم التلميذ مثلا : يمتد إلى جميع جوانب النمو وكذلك إلى </a:t>
            </a:r>
            <a:r>
              <a:rPr lang="ar-SA" dirty="0" err="1"/>
              <a:t>شخصيته.وتقويم</a:t>
            </a:r>
            <a:r>
              <a:rPr lang="ar-SA" dirty="0"/>
              <a:t> المنهج يمتد إلى البرامج والمقررات وطرق التدريس والوسائل والأنشطة وأما القياس فهو جزئي أي ينصب على شيء واحد .</a:t>
            </a:r>
            <a:endParaRPr lang="en-US" dirty="0"/>
          </a:p>
          <a:p>
            <a:r>
              <a:rPr lang="ar-SA" dirty="0"/>
              <a:t>2- يهتم التقويم بالحكم العام والنوعية بينما يركز القياس على الكم.</a:t>
            </a:r>
            <a:endParaRPr lang="en-US" dirty="0"/>
          </a:p>
          <a:p>
            <a:r>
              <a:rPr lang="ar-SA" dirty="0"/>
              <a:t>3- يهدف التقويم إلى التشخيص والعلاج ومن ثم يساهم في التحسين والتطوير بينما يكتفي القياس بإعطاء </a:t>
            </a:r>
            <a:endParaRPr lang="en-US" dirty="0"/>
          </a:p>
          <a:p>
            <a:r>
              <a:rPr lang="ar-SA" dirty="0"/>
              <a:t>بعض المعلومات المحددة عن الشيء أو الموضوع المراد قياسه فقط.</a:t>
            </a:r>
            <a:endParaRPr lang="en-US" dirty="0"/>
          </a:p>
          <a:p>
            <a:r>
              <a:rPr lang="ar-SA" dirty="0"/>
              <a:t>4- يرتكز التقويم على مجموعة من الأسس التي لا غنى عنها مثل الشمول- الاستمرارية- التنوع –</a:t>
            </a:r>
            <a:endParaRPr lang="en-US" dirty="0"/>
          </a:p>
          <a:p>
            <a:r>
              <a:rPr lang="ar-SA" dirty="0" err="1"/>
              <a:t>التعاون..إلخ</a:t>
            </a:r>
            <a:r>
              <a:rPr lang="ar-SA" dirty="0"/>
              <a:t> بينما يرتكز القياس على مجموعة من الوسائل يشترط فيها الدقة المتناهية.</a:t>
            </a:r>
          </a:p>
        </p:txBody>
      </p:sp>
    </p:spTree>
    <p:extLst>
      <p:ext uri="{BB962C8B-B14F-4D97-AF65-F5344CB8AC3E}">
        <p14:creationId xmlns="" xmlns:p14="http://schemas.microsoft.com/office/powerpoint/2010/main" val="2175314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4294967295"/>
          </p:nvPr>
        </p:nvSpPr>
        <p:spPr>
          <a:xfrm>
            <a:off x="1143000" y="731520"/>
            <a:ext cx="7696200" cy="5593080"/>
          </a:xfrm>
          <a:prstGeom prst="rect">
            <a:avLst/>
          </a:prstGeom>
        </p:spPr>
        <p:txBody>
          <a:bodyPr>
            <a:normAutofit fontScale="85000" lnSpcReduction="10000"/>
          </a:bodyPr>
          <a:lstStyle/>
          <a:p>
            <a:r>
              <a:rPr lang="ar-SA" dirty="0"/>
              <a:t>- وسائل التقويم تعمل على مقارنة الفرد بنفسه أو بغيره ، بينما يعطينا القياس نتائج وصفية للشيء دون ربطه بالأشياء الأخرى كما هو الحال في التقويم أي أن التقويم يمتد إلى العلاقات المتعددة بين الموضوعات أو الأفراد .</a:t>
            </a:r>
            <a:r>
              <a:rPr lang="ar-IQ" dirty="0"/>
              <a:t>  </a:t>
            </a:r>
            <a:endParaRPr lang="en-US" dirty="0"/>
          </a:p>
          <a:p>
            <a:r>
              <a:rPr lang="ar-SA" dirty="0"/>
              <a:t>شروط  الاختبار الجيد &amp; الأسس العلمية للاختبارات</a:t>
            </a:r>
            <a:endParaRPr lang="en-US" dirty="0"/>
          </a:p>
          <a:p>
            <a:r>
              <a:rPr lang="en-US" b="1" dirty="0"/>
              <a:t> - </a:t>
            </a:r>
            <a:r>
              <a:rPr lang="en-US" dirty="0"/>
              <a:t>1</a:t>
            </a:r>
            <a:r>
              <a:rPr lang="ar-SA" dirty="0"/>
              <a:t>الصدق</a:t>
            </a:r>
            <a:r>
              <a:rPr lang="ar-SA" b="1" dirty="0"/>
              <a:t> </a:t>
            </a:r>
            <a:r>
              <a:rPr lang="en-US" dirty="0"/>
              <a:t>Validity</a:t>
            </a:r>
            <a:r>
              <a:rPr lang="ar-SA" dirty="0"/>
              <a:t>:</a:t>
            </a:r>
            <a:endParaRPr lang="en-US" dirty="0"/>
          </a:p>
          <a:p>
            <a:r>
              <a:rPr lang="ar-SA" dirty="0"/>
              <a:t>تعتبر صفة مهمة للاختبار الجيد و يقصد به هو أن يقيس الاختبار ما صمم لقياسه أو ما اعد من اجل قياسه فعلا و يعني بذلك قياس الوظيفة المخصصة لقياسها دون أن أقيس وظيفة أخرى إلى جانبها أو بدلا منها</a:t>
            </a:r>
            <a:endParaRPr lang="en-US" dirty="0"/>
          </a:p>
          <a:p>
            <a:r>
              <a:rPr lang="ar-SA" dirty="0"/>
              <a:t> وهو أن يقيس الاختبار الصفة أو السمة التي وضع من اجلها </a:t>
            </a:r>
            <a:r>
              <a:rPr lang="ar-SA" dirty="0" err="1"/>
              <a:t>ولايقيس</a:t>
            </a:r>
            <a:r>
              <a:rPr lang="ar-SA" dirty="0"/>
              <a:t> صفة بديلة أو مشابهة لها.</a:t>
            </a:r>
            <a:endParaRPr lang="en-US" dirty="0"/>
          </a:p>
          <a:p>
            <a:endParaRPr lang="ar-SA" dirty="0"/>
          </a:p>
        </p:txBody>
      </p:sp>
    </p:spTree>
    <p:extLst>
      <p:ext uri="{BB962C8B-B14F-4D97-AF65-F5344CB8AC3E}">
        <p14:creationId xmlns="" xmlns:p14="http://schemas.microsoft.com/office/powerpoint/2010/main" val="1933366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4294967295"/>
          </p:nvPr>
        </p:nvSpPr>
        <p:spPr>
          <a:xfrm>
            <a:off x="1143000" y="731520"/>
            <a:ext cx="7467600" cy="5516880"/>
          </a:xfrm>
          <a:prstGeom prst="rect">
            <a:avLst/>
          </a:prstGeom>
        </p:spPr>
        <p:txBody>
          <a:bodyPr>
            <a:normAutofit fontScale="77500" lnSpcReduction="20000"/>
          </a:bodyPr>
          <a:lstStyle/>
          <a:p>
            <a:r>
              <a:rPr lang="ar-SA" dirty="0"/>
              <a:t>أنواع صدق الاختبار</a:t>
            </a:r>
            <a:endParaRPr lang="en-US" dirty="0"/>
          </a:p>
          <a:p>
            <a:r>
              <a:rPr lang="ar-SA" dirty="0"/>
              <a:t>أولاً- صدق المحتوى أو المضمون</a:t>
            </a:r>
            <a:r>
              <a:rPr lang="en-US" dirty="0"/>
              <a:t>Content Validity</a:t>
            </a:r>
          </a:p>
          <a:p>
            <a:r>
              <a:rPr lang="ar-SA" dirty="0"/>
              <a:t>ويطلق عليه أحياناً الصدق المنطقي</a:t>
            </a:r>
            <a:r>
              <a:rPr lang="en-US" dirty="0"/>
              <a:t> Logical Validity</a:t>
            </a:r>
            <a:r>
              <a:rPr lang="ar-SA" dirty="0"/>
              <a:t> ويقصد به فحص محتوى الاختبار فحصاً منطقياً دقيقاً بغرض تحديد ما إذا كان يغطى بالفعل عينة مماثلة للسلوك المراد قياسه فاختبار القدرة الحسابية الذي يعتمد على الألفاظ أكثر ما يعتمد على الأعداد غير صادق من الناحية المنطقية واختبار إدراك العلاقات المكانية الذي يعتمد على العمليات الحسابية أكثر من اعتماده على نماذج من التصور المكاني اختبار غير صادق من الناحية المنطقية</a:t>
            </a:r>
            <a:r>
              <a:rPr lang="en-US" dirty="0"/>
              <a:t>. </a:t>
            </a:r>
            <a:r>
              <a:rPr lang="ar-SA" dirty="0"/>
              <a:t>وتبدأ عملية بناء الاختبار النفسي عادة بمراعاة هذا النوع من الصدق في صياغة وإعداد الفقرات حيث نقوم بتحليل المجال السلوكي المراد قياسه تحليلاً يتيح الكشف عن عناصره ومكوناته الأساسية بحيث تصبح فقرات الاختبار بمثابة العينة الممثلة حقاً لهذه العناصر والمكونات جميعاً</a:t>
            </a:r>
            <a:r>
              <a:rPr lang="en-US" dirty="0"/>
              <a:t>. </a:t>
            </a:r>
            <a:r>
              <a:rPr lang="ar-SA" dirty="0"/>
              <a:t> يستخدم هذا النوع من الصدق في الاختبارات التحصيلية.</a:t>
            </a:r>
            <a:endParaRPr lang="en-US" dirty="0"/>
          </a:p>
          <a:p>
            <a:r>
              <a:rPr lang="ar-SA" dirty="0"/>
              <a:t>يقسم صدق المحتوى إلى :</a:t>
            </a:r>
            <a:endParaRPr lang="en-US" dirty="0"/>
          </a:p>
          <a:p>
            <a:endParaRPr lang="ar-SA" dirty="0"/>
          </a:p>
        </p:txBody>
      </p:sp>
    </p:spTree>
    <p:extLst>
      <p:ext uri="{BB962C8B-B14F-4D97-AF65-F5344CB8AC3E}">
        <p14:creationId xmlns="" xmlns:p14="http://schemas.microsoft.com/office/powerpoint/2010/main" val="2646888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4294967295"/>
          </p:nvPr>
        </p:nvSpPr>
        <p:spPr>
          <a:xfrm>
            <a:off x="1143000" y="731520"/>
            <a:ext cx="7543800" cy="5897880"/>
          </a:xfrm>
          <a:prstGeom prst="rect">
            <a:avLst/>
          </a:prstGeom>
        </p:spPr>
        <p:txBody>
          <a:bodyPr>
            <a:normAutofit fontScale="77500" lnSpcReduction="20000"/>
          </a:bodyPr>
          <a:lstStyle/>
          <a:p>
            <a:r>
              <a:rPr lang="ar-SA" dirty="0"/>
              <a:t>1: </a:t>
            </a:r>
            <a:r>
              <a:rPr lang="ar-SA" u="sng" dirty="0"/>
              <a:t>الصدق السطحي أو الظاهري</a:t>
            </a:r>
            <a:r>
              <a:rPr lang="en-US" u="sng" dirty="0"/>
              <a:t> Face Validity</a:t>
            </a:r>
            <a:endParaRPr lang="en-US" dirty="0"/>
          </a:p>
          <a:p>
            <a:r>
              <a:rPr lang="ar-SA" dirty="0"/>
              <a:t>المقصود بالصدق السطحي هو صدق المظهر العام للاختبار أو بعبارة أخرى مدى مناسبة الاختبار للمفحوصين ويتحقق ذلك من خلال وضوح تعليماته ودقتها فضلاً عن انطباق موضوعه على الهدف منه ومن الطبيعي إذن أن يختلف الصدق السطحي باختلاف مستويات العمر والتعليم إلى آخره</a:t>
            </a:r>
            <a:r>
              <a:rPr lang="en-US" dirty="0"/>
              <a:t>. </a:t>
            </a:r>
            <a:r>
              <a:rPr lang="ar-SA" dirty="0"/>
              <a:t>يعتبر من اقل الأنواع أهمية واستخدام ويعتمد على منطقية محتويات الاختبار ومدى ارتباطها بالظاهرة المقاسة. وهو يمثل الشكل العام للاختبار أو مظهره الخارجي من حيث مفرداته </a:t>
            </a:r>
            <a:r>
              <a:rPr lang="ar-SA" dirty="0" err="1"/>
              <a:t>وموضوعيتها</a:t>
            </a:r>
            <a:r>
              <a:rPr lang="ar-SA" dirty="0"/>
              <a:t> ووضوح تعليماتها وهذا النوع يتطلب : </a:t>
            </a:r>
            <a:endParaRPr lang="en-US" dirty="0"/>
          </a:p>
          <a:p>
            <a:r>
              <a:rPr lang="ar-SA" dirty="0"/>
              <a:t>1- البحث عما (يبدو) أن الاختبار يقيسه . </a:t>
            </a:r>
            <a:endParaRPr lang="en-US" dirty="0"/>
          </a:p>
          <a:p>
            <a:r>
              <a:rPr lang="ar-SA" dirty="0"/>
              <a:t>2- الفحص المبدئي لمحتويات الاختبار .</a:t>
            </a:r>
            <a:endParaRPr lang="en-US" dirty="0"/>
          </a:p>
          <a:p>
            <a:r>
              <a:rPr lang="ar-SA" dirty="0"/>
              <a:t>3- النظر إلى فقرات الاختبار ومعرفة ماذا يبدو أنها تقيس ثم مطابقة ذلك بالوظائف المراد قياسها. ولاستخدام </a:t>
            </a:r>
            <a:endParaRPr lang="en-US" dirty="0"/>
          </a:p>
          <a:p>
            <a:r>
              <a:rPr lang="ar-SA" dirty="0"/>
              <a:t>طريقة صدق المحتوى ينبغي الإجابة على الأسئلة التالية</a:t>
            </a:r>
            <a:endParaRPr lang="en-US" dirty="0"/>
          </a:p>
        </p:txBody>
      </p:sp>
    </p:spTree>
    <p:extLst>
      <p:ext uri="{BB962C8B-B14F-4D97-AF65-F5344CB8AC3E}">
        <p14:creationId xmlns="" xmlns:p14="http://schemas.microsoft.com/office/powerpoint/2010/main" val="1667154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ركة">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حركة">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حركة">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59</TotalTime>
  <Words>733</Words>
  <Application>Microsoft Office PowerPoint</Application>
  <PresentationFormat>عرض على الشاشة (3:4)‏</PresentationFormat>
  <Paragraphs>38</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حركة</vt:lpstr>
      <vt:lpstr>المحاضرة السابعة  الاختبارات</vt:lpstr>
      <vt:lpstr>الشريحة 2</vt:lpstr>
      <vt:lpstr>الشريحة 3</vt:lpstr>
      <vt:lpstr>الشريحة 4</vt:lpstr>
      <vt:lpstr>الشريحة 5</vt:lpstr>
      <vt:lpstr>الشريحة 6</vt:lpstr>
      <vt:lpstr>الشريحة 7</vt:lpstr>
    </vt:vector>
  </TitlesOfParts>
  <Company>Enjoy My Fine Releases.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الاختبارات</dc:title>
  <dc:creator>DR.Ahmed Saker 2o1O</dc:creator>
  <cp:lastModifiedBy>مكي</cp:lastModifiedBy>
  <cp:revision>41</cp:revision>
  <dcterms:created xsi:type="dcterms:W3CDTF">2018-12-12T18:24:25Z</dcterms:created>
  <dcterms:modified xsi:type="dcterms:W3CDTF">2018-12-14T20:35:31Z</dcterms:modified>
</cp:coreProperties>
</file>